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1" r:id="rId2"/>
    <p:sldId id="262" r:id="rId3"/>
    <p:sldId id="260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FD2D82-5D3D-4057-B176-05EC67172537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A43D3-0B5D-40B4-8D69-1DC0DE0F77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6851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1D939-3E60-4063-B05E-56844F97CE60}" type="slidenum">
              <a:rPr lang="zh-CN" altLang="en-US" smtClean="0"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75512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D96C-6A3B-496C-8BC2-64732A37FB24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0BD7-E209-4957-AD0E-4D9179A827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8391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D96C-6A3B-496C-8BC2-64732A37FB24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0BD7-E209-4957-AD0E-4D9179A827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174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D96C-6A3B-496C-8BC2-64732A37FB24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0BD7-E209-4957-AD0E-4D9179A827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4324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D96C-6A3B-496C-8BC2-64732A37FB24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0BD7-E209-4957-AD0E-4D9179A827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693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D96C-6A3B-496C-8BC2-64732A37FB24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0BD7-E209-4957-AD0E-4D9179A827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576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D96C-6A3B-496C-8BC2-64732A37FB24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0BD7-E209-4957-AD0E-4D9179A827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3745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D96C-6A3B-496C-8BC2-64732A37FB24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0BD7-E209-4957-AD0E-4D9179A827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7351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D96C-6A3B-496C-8BC2-64732A37FB24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0BD7-E209-4957-AD0E-4D9179A827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12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D96C-6A3B-496C-8BC2-64732A37FB24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0BD7-E209-4957-AD0E-4D9179A827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49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D96C-6A3B-496C-8BC2-64732A37FB24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0BD7-E209-4957-AD0E-4D9179A827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3769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0D96C-6A3B-496C-8BC2-64732A37FB24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0BD7-E209-4957-AD0E-4D9179A827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570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0D96C-6A3B-496C-8BC2-64732A37FB24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50BD7-E209-4957-AD0E-4D9179A827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5285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13" Type="http://schemas.openxmlformats.org/officeDocument/2006/relationships/image" Target="../media/image11.png"/><Relationship Id="rId3" Type="http://schemas.openxmlformats.org/officeDocument/2006/relationships/image" Target="../media/image14.jpeg"/><Relationship Id="rId7" Type="http://schemas.openxmlformats.org/officeDocument/2006/relationships/image" Target="../media/image7.png"/><Relationship Id="rId12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microsoft.com/office/2007/relationships/hdphoto" Target="../media/hdphoto1.wdp"/><Relationship Id="rId4" Type="http://schemas.openxmlformats.org/officeDocument/2006/relationships/image" Target="../media/image2.png"/><Relationship Id="rId9" Type="http://schemas.openxmlformats.org/officeDocument/2006/relationships/image" Target="../media/image17.pn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圓角矩形 29"/>
          <p:cNvSpPr/>
          <p:nvPr/>
        </p:nvSpPr>
        <p:spPr>
          <a:xfrm>
            <a:off x="45232" y="706810"/>
            <a:ext cx="9108504" cy="3154237"/>
          </a:xfrm>
          <a:prstGeom prst="round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17" name="圓角矩形 16"/>
          <p:cNvSpPr/>
          <p:nvPr/>
        </p:nvSpPr>
        <p:spPr>
          <a:xfrm>
            <a:off x="4716016" y="2852936"/>
            <a:ext cx="1809935" cy="95890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1600" dirty="0">
                <a:solidFill>
                  <a:prstClr val="black"/>
                </a:solidFill>
              </a:rPr>
              <a:t>若</a:t>
            </a:r>
            <a:r>
              <a:rPr lang="zh-TW" altLang="en-US" sz="1600" dirty="0" smtClean="0">
                <a:solidFill>
                  <a:prstClr val="black"/>
                </a:solidFill>
              </a:rPr>
              <a:t>被害人通訊軟體「允許被加入好友」為開啟狀態</a:t>
            </a:r>
            <a:endParaRPr lang="zh-TW" altLang="en-US" sz="1600" dirty="0">
              <a:solidFill>
                <a:prstClr val="black"/>
              </a:solidFill>
            </a:endParaRPr>
          </a:p>
        </p:txBody>
      </p:sp>
      <p:pic>
        <p:nvPicPr>
          <p:cNvPr id="1027" name="Picture 3" descr="C:\Users\P223092903\Pictures\工作用途\google-408194_64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679" y="1970040"/>
            <a:ext cx="925364" cy="781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圓角矩形 3"/>
          <p:cNvSpPr/>
          <p:nvPr/>
        </p:nvSpPr>
        <p:spPr>
          <a:xfrm>
            <a:off x="260649" y="2879450"/>
            <a:ext cx="1331640" cy="83758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1600" dirty="0" smtClean="0">
                <a:solidFill>
                  <a:prstClr val="black"/>
                </a:solidFill>
              </a:rPr>
              <a:t>駭侵</a:t>
            </a:r>
            <a:r>
              <a:rPr lang="en-US" altLang="zh-TW" sz="1600" dirty="0" smtClean="0">
                <a:solidFill>
                  <a:prstClr val="black"/>
                </a:solidFill>
              </a:rPr>
              <a:t>Google</a:t>
            </a:r>
            <a:r>
              <a:rPr lang="zh-TW" altLang="en-US" sz="1600" dirty="0" smtClean="0">
                <a:solidFill>
                  <a:prstClr val="black"/>
                </a:solidFill>
              </a:rPr>
              <a:t>帳戶取得通訊錄</a:t>
            </a:r>
            <a:endParaRPr lang="zh-TW" altLang="en-US" sz="1600" dirty="0">
              <a:solidFill>
                <a:prstClr val="black"/>
              </a:solidFill>
            </a:endParaRPr>
          </a:p>
        </p:txBody>
      </p:sp>
      <p:sp>
        <p:nvSpPr>
          <p:cNvPr id="5" name="向右箭號 4"/>
          <p:cNvSpPr/>
          <p:nvPr/>
        </p:nvSpPr>
        <p:spPr>
          <a:xfrm>
            <a:off x="1735280" y="2283928"/>
            <a:ext cx="504056" cy="315453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black"/>
              </a:solidFill>
            </a:endParaRPr>
          </a:p>
        </p:txBody>
      </p:sp>
      <p:pic>
        <p:nvPicPr>
          <p:cNvPr id="1028" name="Picture 4" descr="C:\Users\P223092903\Pictures\工作用途\小人\1473236449_User_Customer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402" y="1946504"/>
            <a:ext cx="864096" cy="776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圓角矩形 14"/>
          <p:cNvSpPr/>
          <p:nvPr/>
        </p:nvSpPr>
        <p:spPr>
          <a:xfrm>
            <a:off x="2263987" y="2924944"/>
            <a:ext cx="1584176" cy="81011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1600" dirty="0" smtClean="0">
                <a:solidFill>
                  <a:prstClr val="black"/>
                </a:solidFill>
              </a:rPr>
              <a:t>將</a:t>
            </a:r>
            <a:r>
              <a:rPr lang="en-US" altLang="zh-TW" sz="1600" dirty="0" smtClean="0">
                <a:solidFill>
                  <a:prstClr val="black"/>
                </a:solidFill>
              </a:rPr>
              <a:t>Google</a:t>
            </a:r>
            <a:r>
              <a:rPr lang="zh-TW" altLang="en-US" sz="1600" dirty="0" smtClean="0">
                <a:solidFill>
                  <a:prstClr val="black"/>
                </a:solidFill>
              </a:rPr>
              <a:t>通訊錄加入歹徒手機</a:t>
            </a:r>
            <a:r>
              <a:rPr lang="zh-TW" altLang="en-US" sz="1600" dirty="0">
                <a:solidFill>
                  <a:prstClr val="black"/>
                </a:solidFill>
              </a:rPr>
              <a:t>通訊錄</a:t>
            </a:r>
          </a:p>
        </p:txBody>
      </p:sp>
      <p:sp>
        <p:nvSpPr>
          <p:cNvPr id="22" name="向右箭號 21"/>
          <p:cNvSpPr/>
          <p:nvPr/>
        </p:nvSpPr>
        <p:spPr>
          <a:xfrm>
            <a:off x="3868369" y="2294876"/>
            <a:ext cx="504056" cy="315453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black"/>
              </a:solidFill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220" y="1212516"/>
            <a:ext cx="1938946" cy="1639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群組 19"/>
          <p:cNvGrpSpPr/>
          <p:nvPr/>
        </p:nvGrpSpPr>
        <p:grpSpPr>
          <a:xfrm>
            <a:off x="6852693" y="1786931"/>
            <a:ext cx="2301043" cy="1959041"/>
            <a:chOff x="6712434" y="1171927"/>
            <a:chExt cx="2301043" cy="2179994"/>
          </a:xfrm>
        </p:grpSpPr>
        <p:pic>
          <p:nvPicPr>
            <p:cNvPr id="1026" name="Picture 2" descr="C:\Users\P223092903\Pictures\工作用途\criminal-wearing-eye-piece-and-striped-top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57448" y="1171927"/>
              <a:ext cx="645255" cy="6452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向右箭號 23"/>
            <p:cNvSpPr/>
            <p:nvPr/>
          </p:nvSpPr>
          <p:spPr>
            <a:xfrm>
              <a:off x="6712434" y="1765440"/>
              <a:ext cx="504056" cy="351031"/>
            </a:xfrm>
            <a:prstGeom prst="right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zh-TW" altLang="en-US">
                <a:solidFill>
                  <a:prstClr val="black"/>
                </a:solidFill>
              </a:endParaRPr>
            </a:p>
          </p:txBody>
        </p:sp>
        <p:pic>
          <p:nvPicPr>
            <p:cNvPr id="26" name="Picture 5" descr="C:\Users\P223092903\Downloads\line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60257" y="1552638"/>
              <a:ext cx="720080" cy="72008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  <a:extLst/>
          </p:spPr>
        </p:pic>
        <p:pic>
          <p:nvPicPr>
            <p:cNvPr id="19" name="Picture 4" descr="C:\Users\P223092903\Pictures\工作用途\小人\1473236449_User_Customers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59467" y="2079239"/>
              <a:ext cx="296119" cy="2961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圓角矩形 26"/>
            <p:cNvSpPr/>
            <p:nvPr/>
          </p:nvSpPr>
          <p:spPr>
            <a:xfrm>
              <a:off x="7321797" y="2438292"/>
              <a:ext cx="1691680" cy="91362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zh-TW" altLang="en-US" sz="1600" dirty="0">
                  <a:solidFill>
                    <a:prstClr val="black"/>
                  </a:solidFill>
                </a:rPr>
                <a:t>冒</a:t>
              </a:r>
              <a:r>
                <a:rPr lang="zh-TW" altLang="en-US" sz="1600" dirty="0" smtClean="0">
                  <a:solidFill>
                    <a:prstClr val="black"/>
                  </a:solidFill>
                </a:rPr>
                <a:t>用身分與被害人成為好友，詐騙匯款</a:t>
              </a:r>
              <a:endParaRPr lang="zh-TW" altLang="en-US" sz="1600" dirty="0">
                <a:solidFill>
                  <a:prstClr val="black"/>
                </a:solidFill>
              </a:endParaRPr>
            </a:p>
          </p:txBody>
        </p:sp>
      </p:grpSp>
      <p:sp>
        <p:nvSpPr>
          <p:cNvPr id="59" name="圓角矩形 58"/>
          <p:cNvSpPr/>
          <p:nvPr/>
        </p:nvSpPr>
        <p:spPr>
          <a:xfrm>
            <a:off x="741369" y="82176"/>
            <a:ext cx="7575047" cy="5385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b="1" kern="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 Black" pitchFamily="34" charset="0"/>
                <a:ea typeface="微软雅黑" pitchFamily="34" charset="-122"/>
              </a:rPr>
              <a:t>歹徒透過通訊軟體詐騙</a:t>
            </a:r>
            <a:r>
              <a:rPr lang="zh-TW" altLang="en-US" sz="2800" b="1" kern="0" dirty="0" smtClean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 Black" pitchFamily="34" charset="0"/>
                <a:ea typeface="微软雅黑" pitchFamily="34" charset="-122"/>
              </a:rPr>
              <a:t>手法</a:t>
            </a:r>
            <a:r>
              <a:rPr lang="en-US" altLang="zh-TW" sz="2800" b="1" kern="0" dirty="0" smtClean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 Black" pitchFamily="34" charset="0"/>
                <a:ea typeface="微软雅黑" pitchFamily="34" charset="-122"/>
              </a:rPr>
              <a:t>1-</a:t>
            </a:r>
            <a:r>
              <a:rPr lang="zh-TW" altLang="en-US" sz="2800" b="1" kern="0" dirty="0" smtClean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 Black" pitchFamily="34" charset="0"/>
                <a:ea typeface="微软雅黑" pitchFamily="34" charset="-122"/>
              </a:rPr>
              <a:t>冒用身份</a:t>
            </a:r>
            <a:endParaRPr lang="zh-TW" altLang="en-US" sz="2800" b="1" kern="0" dirty="0">
              <a:solidFill>
                <a:sysClr val="windowText" lastClr="000000">
                  <a:lumMod val="75000"/>
                  <a:lumOff val="25000"/>
                </a:sysClr>
              </a:solidFill>
              <a:latin typeface="Arial Black" pitchFamily="34" charset="0"/>
              <a:ea typeface="微软雅黑" pitchFamily="34" charset="-122"/>
            </a:endParaRPr>
          </a:p>
        </p:txBody>
      </p:sp>
      <p:pic>
        <p:nvPicPr>
          <p:cNvPr id="25" name="Picture 5" descr="C:\Users\P223092903\Downloads\lin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7880" y="706810"/>
            <a:ext cx="720080" cy="6470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6" name="Picture 4" descr="C:\Users\P223092903\Pictures\工作用途\小人\1473236449_User_Customer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839" y="926708"/>
            <a:ext cx="571616" cy="513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" name="群組 20"/>
          <p:cNvGrpSpPr/>
          <p:nvPr/>
        </p:nvGrpSpPr>
        <p:grpSpPr>
          <a:xfrm>
            <a:off x="45232" y="3933056"/>
            <a:ext cx="9108504" cy="2905145"/>
            <a:chOff x="79291" y="3715431"/>
            <a:chExt cx="9036496" cy="2905145"/>
          </a:xfrm>
        </p:grpSpPr>
        <p:sp>
          <p:nvSpPr>
            <p:cNvPr id="23" name="圓角矩形 22"/>
            <p:cNvSpPr/>
            <p:nvPr/>
          </p:nvSpPr>
          <p:spPr>
            <a:xfrm>
              <a:off x="79291" y="3715431"/>
              <a:ext cx="9036496" cy="2905145"/>
            </a:xfrm>
            <a:prstGeom prst="roundRect">
              <a:avLst/>
            </a:prstGeom>
            <a:solidFill>
              <a:srgbClr val="FFFF99"/>
            </a:solidFill>
            <a:ln>
              <a:solidFill>
                <a:srgbClr val="FFFF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prstClr val="white"/>
                </a:solidFill>
              </a:endParaRPr>
            </a:p>
          </p:txBody>
        </p:sp>
        <p:pic>
          <p:nvPicPr>
            <p:cNvPr id="28" name="Picture 4" descr="C:\Users\P223092903\Pictures\工作用途\social-facebook-box-blue-icon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420" y="4570853"/>
              <a:ext cx="731196" cy="731196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圓角矩形 28"/>
            <p:cNvSpPr/>
            <p:nvPr/>
          </p:nvSpPr>
          <p:spPr>
            <a:xfrm>
              <a:off x="1472996" y="5483036"/>
              <a:ext cx="719510" cy="57606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solidFill>
                    <a:prstClr val="black"/>
                  </a:solidFill>
                </a:rPr>
                <a:t>冒</a:t>
              </a:r>
              <a:r>
                <a:rPr lang="zh-TW" altLang="en-US" sz="1600" dirty="0" smtClean="0">
                  <a:solidFill>
                    <a:prstClr val="black"/>
                  </a:solidFill>
                </a:rPr>
                <a:t>用</a:t>
              </a:r>
              <a:endParaRPr lang="zh-TW" altLang="en-US" sz="1600" dirty="0">
                <a:solidFill>
                  <a:prstClr val="black"/>
                </a:solidFill>
              </a:endParaRPr>
            </a:p>
          </p:txBody>
        </p:sp>
        <p:pic>
          <p:nvPicPr>
            <p:cNvPr id="31" name="圖片 30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148" t="27516" r="34159" b="19571"/>
            <a:stretch/>
          </p:blipFill>
          <p:spPr>
            <a:xfrm>
              <a:off x="2579577" y="5302049"/>
              <a:ext cx="973510" cy="1048924"/>
            </a:xfrm>
            <a:prstGeom prst="rect">
              <a:avLst/>
            </a:prstGeom>
          </p:spPr>
        </p:pic>
        <p:sp>
          <p:nvSpPr>
            <p:cNvPr id="32" name="圓角矩形 31"/>
            <p:cNvSpPr/>
            <p:nvPr/>
          </p:nvSpPr>
          <p:spPr>
            <a:xfrm>
              <a:off x="3071769" y="5609713"/>
              <a:ext cx="1825942" cy="89898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zh-TW" altLang="en-US" sz="1600" dirty="0">
                  <a:solidFill>
                    <a:prstClr val="black"/>
                  </a:solidFill>
                </a:rPr>
                <a:t>利用</a:t>
              </a:r>
              <a:r>
                <a:rPr lang="en-US" altLang="zh-TW" sz="1600" dirty="0">
                  <a:solidFill>
                    <a:prstClr val="black"/>
                  </a:solidFill>
                </a:rPr>
                <a:t>FB</a:t>
              </a:r>
              <a:r>
                <a:rPr lang="zh-TW" altLang="en-US" sz="1600" dirty="0">
                  <a:solidFill>
                    <a:prstClr val="black"/>
                  </a:solidFill>
                </a:rPr>
                <a:t>的好友</a:t>
              </a:r>
              <a:r>
                <a:rPr lang="zh-TW" altLang="en-US" sz="1600" dirty="0" smtClean="0">
                  <a:solidFill>
                    <a:prstClr val="black"/>
                  </a:solidFill>
                </a:rPr>
                <a:t>名單，要求被害人加入新臉書</a:t>
              </a:r>
              <a:endParaRPr lang="zh-TW" altLang="en-US" sz="1600" dirty="0">
                <a:solidFill>
                  <a:prstClr val="black"/>
                </a:solidFill>
              </a:endParaRPr>
            </a:p>
          </p:txBody>
        </p:sp>
        <p:sp>
          <p:nvSpPr>
            <p:cNvPr id="35" name="圓角矩形 34"/>
            <p:cNvSpPr/>
            <p:nvPr/>
          </p:nvSpPr>
          <p:spPr>
            <a:xfrm>
              <a:off x="5272152" y="5626358"/>
              <a:ext cx="1405970" cy="86569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zh-TW" altLang="en-US" sz="1600" dirty="0" smtClean="0">
                  <a:solidFill>
                    <a:prstClr val="black"/>
                  </a:solidFill>
                </a:rPr>
                <a:t>加入歹徒提供的通訊軟體</a:t>
              </a:r>
              <a:r>
                <a:rPr lang="en-US" altLang="zh-TW" sz="1600" dirty="0" smtClean="0">
                  <a:solidFill>
                    <a:prstClr val="black"/>
                  </a:solidFill>
                </a:rPr>
                <a:t>ID</a:t>
              </a:r>
              <a:endParaRPr lang="zh-TW" altLang="en-US" sz="1600" dirty="0">
                <a:solidFill>
                  <a:prstClr val="black"/>
                </a:solidFill>
              </a:endParaRPr>
            </a:p>
          </p:txBody>
        </p:sp>
        <p:pic>
          <p:nvPicPr>
            <p:cNvPr id="36" name="Picture 2" descr="C:\Users\P223092903\Pictures\工作用途\criminal-wearing-eye-piece-and-striped-top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25286" y="4067212"/>
              <a:ext cx="645255" cy="645255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5" descr="C:\Users\P223092903\Downloads\line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8095" y="4447923"/>
              <a:ext cx="720080" cy="720080"/>
            </a:xfrm>
            <a:prstGeom prst="roundRect">
              <a:avLst>
                <a:gd name="adj" fmla="val 8594"/>
              </a:avLst>
            </a:prstGeom>
            <a:extLst/>
          </p:spPr>
        </p:pic>
        <p:pic>
          <p:nvPicPr>
            <p:cNvPr id="38" name="Picture 4" descr="C:\Users\P223092903\Pictures\工作用途\小人\1473236449_User_Customers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27305" y="4974524"/>
              <a:ext cx="296119" cy="296119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圓角矩形 39"/>
            <p:cNvSpPr/>
            <p:nvPr/>
          </p:nvSpPr>
          <p:spPr>
            <a:xfrm>
              <a:off x="7437481" y="5626358"/>
              <a:ext cx="1678306" cy="89898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zh-TW" altLang="en-US" sz="1600" dirty="0">
                  <a:solidFill>
                    <a:prstClr val="black"/>
                  </a:solidFill>
                </a:rPr>
                <a:t>冒用身分與被害人</a:t>
              </a:r>
              <a:r>
                <a:rPr lang="zh-TW" altLang="en-US" sz="1600" dirty="0" smtClean="0">
                  <a:solidFill>
                    <a:prstClr val="black"/>
                  </a:solidFill>
                </a:rPr>
                <a:t>成為好友</a:t>
              </a:r>
              <a:r>
                <a:rPr lang="zh-TW" altLang="en-US" sz="1600" dirty="0">
                  <a:solidFill>
                    <a:prstClr val="black"/>
                  </a:solidFill>
                </a:rPr>
                <a:t>，詐騙匯款</a:t>
              </a:r>
            </a:p>
          </p:txBody>
        </p:sp>
        <p:sp>
          <p:nvSpPr>
            <p:cNvPr id="43" name="圓角矩形 42"/>
            <p:cNvSpPr/>
            <p:nvPr/>
          </p:nvSpPr>
          <p:spPr>
            <a:xfrm>
              <a:off x="2849246" y="3948026"/>
              <a:ext cx="719510" cy="57606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>
                  <a:solidFill>
                    <a:prstClr val="black"/>
                  </a:solidFill>
                </a:rPr>
                <a:t>盜</a:t>
              </a:r>
              <a:r>
                <a:rPr lang="zh-TW" altLang="en-US" sz="1600" dirty="0" smtClean="0">
                  <a:solidFill>
                    <a:prstClr val="black"/>
                  </a:solidFill>
                </a:rPr>
                <a:t>用</a:t>
              </a:r>
              <a:endParaRPr lang="zh-TW" altLang="en-US" sz="1600" dirty="0">
                <a:solidFill>
                  <a:prstClr val="black"/>
                </a:solidFill>
              </a:endParaRPr>
            </a:p>
          </p:txBody>
        </p:sp>
        <p:sp>
          <p:nvSpPr>
            <p:cNvPr id="61" name="向右箭號 60"/>
            <p:cNvSpPr/>
            <p:nvPr/>
          </p:nvSpPr>
          <p:spPr>
            <a:xfrm>
              <a:off x="6734325" y="4729537"/>
              <a:ext cx="639316" cy="332266"/>
            </a:xfrm>
            <a:prstGeom prst="right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prstClr val="black"/>
                </a:solidFill>
              </a:endParaRPr>
            </a:p>
          </p:txBody>
        </p:sp>
      </p:grpSp>
      <p:pic>
        <p:nvPicPr>
          <p:cNvPr id="62" name="Picture 4" descr="C:\Users\P223092903\Pictures\工作用途\1470228595_number-one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7" y="1115366"/>
            <a:ext cx="477082" cy="477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5" descr="C:\Users\P223092903\Pictures\工作用途\1470228600_number-two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43" y="4165651"/>
            <a:ext cx="499897" cy="49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2138" y="4066634"/>
            <a:ext cx="1272247" cy="1589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向右箭號 63"/>
          <p:cNvSpPr/>
          <p:nvPr/>
        </p:nvSpPr>
        <p:spPr>
          <a:xfrm>
            <a:off x="1231997" y="4947162"/>
            <a:ext cx="3980141" cy="166133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65" name="向右箭號 64"/>
          <p:cNvSpPr/>
          <p:nvPr/>
        </p:nvSpPr>
        <p:spPr>
          <a:xfrm rot="1032014">
            <a:off x="1174967" y="5416483"/>
            <a:ext cx="1400567" cy="143572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767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圓角矩形 21"/>
          <p:cNvSpPr/>
          <p:nvPr/>
        </p:nvSpPr>
        <p:spPr>
          <a:xfrm>
            <a:off x="0" y="730248"/>
            <a:ext cx="9115787" cy="2880320"/>
          </a:xfrm>
          <a:prstGeom prst="round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Picture 5" descr="C:\Users\P223092903\Downloads\line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5713" y="1724195"/>
            <a:ext cx="719086" cy="7190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5" name="圓角矩形 4"/>
          <p:cNvSpPr/>
          <p:nvPr/>
        </p:nvSpPr>
        <p:spPr>
          <a:xfrm>
            <a:off x="849049" y="2746306"/>
            <a:ext cx="1368152" cy="72024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1600" dirty="0"/>
              <a:t>登入</a:t>
            </a:r>
            <a:r>
              <a:rPr lang="zh-TW" altLang="en-US" sz="1600" dirty="0" smtClean="0"/>
              <a:t>被害人帳號</a:t>
            </a:r>
            <a:endParaRPr lang="zh-TW" altLang="en-US" sz="1600" dirty="0"/>
          </a:p>
        </p:txBody>
      </p:sp>
      <p:sp>
        <p:nvSpPr>
          <p:cNvPr id="6" name="向右箭號 5"/>
          <p:cNvSpPr/>
          <p:nvPr/>
        </p:nvSpPr>
        <p:spPr>
          <a:xfrm>
            <a:off x="2289209" y="1915978"/>
            <a:ext cx="504056" cy="351031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050" name="Picture 2" descr="https://www.newmobilelife.com/wp-content/uploads/2016/12/line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06" b="20524"/>
          <a:stretch/>
        </p:blipFill>
        <p:spPr bwMode="auto">
          <a:xfrm>
            <a:off x="3467745" y="835468"/>
            <a:ext cx="1819145" cy="1896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P223092903\Pictures\工作用途\小人\1473236449_User_Customer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289" y="919855"/>
            <a:ext cx="615813" cy="61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圓角矩形 9"/>
          <p:cNvSpPr/>
          <p:nvPr/>
        </p:nvSpPr>
        <p:spPr>
          <a:xfrm>
            <a:off x="3630319" y="2784222"/>
            <a:ext cx="1323186" cy="75433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1600" dirty="0" smtClean="0"/>
              <a:t>以話術詐騙被害人提供簡訊驗證碼</a:t>
            </a:r>
            <a:endParaRPr lang="zh-TW" altLang="en-US" sz="1600" dirty="0"/>
          </a:p>
        </p:txBody>
      </p:sp>
      <p:sp>
        <p:nvSpPr>
          <p:cNvPr id="13" name="向右箭號 12"/>
          <p:cNvSpPr/>
          <p:nvPr/>
        </p:nvSpPr>
        <p:spPr>
          <a:xfrm>
            <a:off x="5745593" y="1915978"/>
            <a:ext cx="504056" cy="351031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5" name="Picture 2" descr="C:\Users\P223092903\Pictures\工作用途\criminal-wearing-eye-piece-and-striped-top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1349" y="1401568"/>
            <a:ext cx="645255" cy="645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5" descr="C:\Users\P223092903\Downloads\lin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065" y="1687280"/>
            <a:ext cx="719086" cy="7190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20" name="圓角矩形 19"/>
          <p:cNvSpPr/>
          <p:nvPr/>
        </p:nvSpPr>
        <p:spPr>
          <a:xfrm>
            <a:off x="6681696" y="2731701"/>
            <a:ext cx="1664609" cy="73484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1600" dirty="0"/>
              <a:t>成功</a:t>
            </a:r>
            <a:r>
              <a:rPr lang="zh-TW" altLang="en-US" sz="1600" dirty="0" smtClean="0"/>
              <a:t>盜用被害人帳號，騙親友匯款</a:t>
            </a:r>
            <a:endParaRPr lang="zh-TW" altLang="en-US" sz="1600" dirty="0"/>
          </a:p>
        </p:txBody>
      </p:sp>
      <p:pic>
        <p:nvPicPr>
          <p:cNvPr id="21" name="Picture 2" descr="C:\Users\P223092903\Pictures\工作用途\criminal-wearing-eye-piece-and-striped-top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224" y="1364652"/>
            <a:ext cx="645255" cy="645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圓角矩形 22"/>
          <p:cNvSpPr/>
          <p:nvPr/>
        </p:nvSpPr>
        <p:spPr>
          <a:xfrm>
            <a:off x="741369" y="82176"/>
            <a:ext cx="7575047" cy="5385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b="1" kern="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 Black" pitchFamily="34" charset="0"/>
                <a:ea typeface="微软雅黑" pitchFamily="34" charset="-122"/>
              </a:rPr>
              <a:t>歹徒透過通訊軟體詐騙</a:t>
            </a:r>
            <a:r>
              <a:rPr lang="zh-TW" altLang="en-US" sz="2800" b="1" kern="0" dirty="0" smtClean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 Black" pitchFamily="34" charset="0"/>
                <a:ea typeface="微软雅黑" pitchFamily="34" charset="-122"/>
              </a:rPr>
              <a:t>手法</a:t>
            </a:r>
            <a:r>
              <a:rPr lang="en-US" altLang="zh-TW" sz="2800" b="1" kern="0" dirty="0" smtClean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 Black" pitchFamily="34" charset="0"/>
                <a:ea typeface="微软雅黑" pitchFamily="34" charset="-122"/>
              </a:rPr>
              <a:t>2-</a:t>
            </a:r>
            <a:r>
              <a:rPr lang="zh-TW" altLang="en-US" sz="2800" b="1" kern="0" dirty="0" smtClean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 Black" pitchFamily="34" charset="0"/>
                <a:ea typeface="微软雅黑" pitchFamily="34" charset="-122"/>
              </a:rPr>
              <a:t>盜用帳號</a:t>
            </a:r>
            <a:endParaRPr lang="zh-TW" altLang="en-US" sz="2800" b="1" dirty="0"/>
          </a:p>
        </p:txBody>
      </p:sp>
      <p:pic>
        <p:nvPicPr>
          <p:cNvPr id="24" name="Picture 4" descr="C:\Users\P223092903\Pictures\工作用途\小人\1473236449_User_Customers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790" y="2249533"/>
            <a:ext cx="307907" cy="307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C:\Users\P223092903\Pictures\工作用途\小人\1473236449_User_Customers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785" y="2267009"/>
            <a:ext cx="307907" cy="307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6" name="群組 25"/>
          <p:cNvGrpSpPr/>
          <p:nvPr/>
        </p:nvGrpSpPr>
        <p:grpSpPr>
          <a:xfrm>
            <a:off x="0" y="3715431"/>
            <a:ext cx="9115787" cy="2905145"/>
            <a:chOff x="79291" y="3715431"/>
            <a:chExt cx="9036496" cy="2905145"/>
          </a:xfrm>
        </p:grpSpPr>
        <p:sp>
          <p:nvSpPr>
            <p:cNvPr id="27" name="圓角矩形 26"/>
            <p:cNvSpPr/>
            <p:nvPr/>
          </p:nvSpPr>
          <p:spPr>
            <a:xfrm>
              <a:off x="79291" y="3715431"/>
              <a:ext cx="9036496" cy="2905145"/>
            </a:xfrm>
            <a:prstGeom prst="roundRect">
              <a:avLst/>
            </a:prstGeom>
            <a:solidFill>
              <a:srgbClr val="FFFF99"/>
            </a:solidFill>
            <a:ln>
              <a:solidFill>
                <a:srgbClr val="FFFF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28" name="Picture 4" descr="C:\Users\P223092903\Pictures\工作用途\social-facebook-box-blue-icon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420" y="4570853"/>
              <a:ext cx="731196" cy="7311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圓角矩形 28"/>
            <p:cNvSpPr/>
            <p:nvPr/>
          </p:nvSpPr>
          <p:spPr>
            <a:xfrm>
              <a:off x="2899605" y="4014364"/>
              <a:ext cx="719510" cy="57606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dirty="0" smtClean="0"/>
                <a:t>盜用</a:t>
              </a:r>
              <a:endParaRPr lang="zh-TW" altLang="en-US" sz="1600" dirty="0"/>
            </a:p>
          </p:txBody>
        </p:sp>
        <p:pic>
          <p:nvPicPr>
            <p:cNvPr id="30" name="圖片 29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148" t="27516" r="34159" b="19571"/>
            <a:stretch/>
          </p:blipFill>
          <p:spPr>
            <a:xfrm>
              <a:off x="2622420" y="5313954"/>
              <a:ext cx="1134485" cy="1222369"/>
            </a:xfrm>
            <a:prstGeom prst="rect">
              <a:avLst/>
            </a:prstGeom>
          </p:spPr>
        </p:pic>
        <p:sp>
          <p:nvSpPr>
            <p:cNvPr id="31" name="圓角矩形 30"/>
            <p:cNvSpPr/>
            <p:nvPr/>
          </p:nvSpPr>
          <p:spPr>
            <a:xfrm>
              <a:off x="3617214" y="5473414"/>
              <a:ext cx="1433313" cy="105544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zh-TW" altLang="en-US" sz="1600" dirty="0"/>
                <a:t>利用</a:t>
              </a:r>
              <a:r>
                <a:rPr lang="en-US" altLang="zh-TW" sz="1600" dirty="0"/>
                <a:t>FB</a:t>
              </a:r>
              <a:r>
                <a:rPr lang="zh-TW" altLang="en-US" sz="1600" dirty="0"/>
                <a:t>的好友</a:t>
              </a:r>
              <a:r>
                <a:rPr lang="zh-TW" altLang="en-US" sz="1600" dirty="0" smtClean="0"/>
                <a:t>名單，要求被害人加入新臉書</a:t>
              </a:r>
              <a:endParaRPr lang="zh-TW" altLang="en-US" sz="1600" dirty="0"/>
            </a:p>
          </p:txBody>
        </p:sp>
        <p:pic>
          <p:nvPicPr>
            <p:cNvPr id="32" name="Picture 6" descr="相關圖片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3889" b="99722" l="9875" r="89847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5417" y="4203364"/>
              <a:ext cx="1716371" cy="859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圓角矩形 33"/>
            <p:cNvSpPr/>
            <p:nvPr/>
          </p:nvSpPr>
          <p:spPr>
            <a:xfrm>
              <a:off x="5349852" y="5373610"/>
              <a:ext cx="1464024" cy="82881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zh-TW" altLang="en-US" sz="1600" dirty="0" smtClean="0"/>
                <a:t>傳訊詢問被害人手機及簡訊驗證碼</a:t>
              </a:r>
              <a:endParaRPr lang="zh-TW" altLang="en-US" sz="1600" dirty="0"/>
            </a:p>
          </p:txBody>
        </p:sp>
        <p:pic>
          <p:nvPicPr>
            <p:cNvPr id="35" name="Picture 2" descr="C:\Users\P223092903\Pictures\工作用途\criminal-wearing-eye-piece-and-striped-top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00460" y="3822653"/>
              <a:ext cx="645255" cy="6452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5" descr="C:\Users\P223092903\Downloads\line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3296" y="4107868"/>
              <a:ext cx="720080" cy="72008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  <a:extLst/>
          </p:spPr>
        </p:pic>
        <p:pic>
          <p:nvPicPr>
            <p:cNvPr id="37" name="Picture 4" descr="C:\Users\P223092903\Pictures\工作用途\小人\1473236449_User_Customers.png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02479" y="4729965"/>
              <a:ext cx="296119" cy="2961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向右箭號 37"/>
            <p:cNvSpPr/>
            <p:nvPr/>
          </p:nvSpPr>
          <p:spPr>
            <a:xfrm>
              <a:off x="6626718" y="4539936"/>
              <a:ext cx="639316" cy="408141"/>
            </a:xfrm>
            <a:prstGeom prst="rightArrow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圓角矩形 38"/>
            <p:cNvSpPr/>
            <p:nvPr/>
          </p:nvSpPr>
          <p:spPr>
            <a:xfrm>
              <a:off x="7570339" y="5373609"/>
              <a:ext cx="1403049" cy="82881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zh-TW" altLang="en-US" sz="1600" dirty="0" smtClean="0"/>
                <a:t>盜用身分，騙親友匯款</a:t>
              </a:r>
              <a:endParaRPr lang="zh-TW" altLang="en-US" sz="1600" dirty="0"/>
            </a:p>
          </p:txBody>
        </p:sp>
      </p:grpSp>
      <p:pic>
        <p:nvPicPr>
          <p:cNvPr id="2052" name="Picture 4" descr="C:\Users\P223092903\Pictures\工作用途\1470228595_number-one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08" y="1126111"/>
            <a:ext cx="477082" cy="477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P223092903\Pictures\工作用途\1470228600_number-two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01" y="3968011"/>
            <a:ext cx="499897" cy="49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向右箭號 42"/>
          <p:cNvSpPr/>
          <p:nvPr/>
        </p:nvSpPr>
        <p:spPr>
          <a:xfrm>
            <a:off x="1231997" y="4653136"/>
            <a:ext cx="3980141" cy="166133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向右箭號 43"/>
          <p:cNvSpPr/>
          <p:nvPr/>
        </p:nvSpPr>
        <p:spPr>
          <a:xfrm rot="1032014">
            <a:off x="1174967" y="5122457"/>
            <a:ext cx="1400567" cy="143572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圓角矩形 44"/>
          <p:cNvSpPr/>
          <p:nvPr/>
        </p:nvSpPr>
        <p:spPr>
          <a:xfrm>
            <a:off x="1419479" y="5425072"/>
            <a:ext cx="725823" cy="5760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600" dirty="0"/>
              <a:t>冒</a:t>
            </a:r>
            <a:r>
              <a:rPr lang="zh-TW" altLang="en-US" sz="1600" dirty="0" smtClean="0"/>
              <a:t>用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235242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圆角矩形 2"/>
          <p:cNvSpPr/>
          <p:nvPr/>
        </p:nvSpPr>
        <p:spPr>
          <a:xfrm>
            <a:off x="899592" y="0"/>
            <a:ext cx="1203485" cy="3916277"/>
          </a:xfrm>
          <a:custGeom>
            <a:avLst/>
            <a:gdLst/>
            <a:ahLst/>
            <a:cxnLst/>
            <a:rect l="l" t="t" r="r" b="b"/>
            <a:pathLst>
              <a:path w="1138560" h="4101401">
                <a:moveTo>
                  <a:pt x="0" y="0"/>
                </a:moveTo>
                <a:lnTo>
                  <a:pt x="1138560" y="0"/>
                </a:lnTo>
                <a:lnTo>
                  <a:pt x="1138560" y="3532121"/>
                </a:lnTo>
                <a:cubicBezTo>
                  <a:pt x="1138560" y="3846526"/>
                  <a:pt x="883685" y="4101401"/>
                  <a:pt x="569280" y="4101401"/>
                </a:cubicBezTo>
                <a:cubicBezTo>
                  <a:pt x="254875" y="4101401"/>
                  <a:pt x="0" y="3846526"/>
                  <a:pt x="0" y="3532121"/>
                </a:cubicBezTo>
                <a:close/>
              </a:path>
            </a:pathLst>
          </a:custGeom>
          <a:solidFill>
            <a:srgbClr val="85D37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圆角矩形 4"/>
          <p:cNvSpPr/>
          <p:nvPr/>
        </p:nvSpPr>
        <p:spPr>
          <a:xfrm>
            <a:off x="2103077" y="0"/>
            <a:ext cx="1203485" cy="5222676"/>
          </a:xfrm>
          <a:custGeom>
            <a:avLst/>
            <a:gdLst/>
            <a:ahLst/>
            <a:cxnLst/>
            <a:rect l="l" t="t" r="r" b="b"/>
            <a:pathLst>
              <a:path w="1138560" h="5469553">
                <a:moveTo>
                  <a:pt x="3815" y="0"/>
                </a:moveTo>
                <a:lnTo>
                  <a:pt x="1134746" y="0"/>
                </a:lnTo>
                <a:cubicBezTo>
                  <a:pt x="1138140" y="12394"/>
                  <a:pt x="1138560" y="25068"/>
                  <a:pt x="1138560" y="37840"/>
                </a:cubicBezTo>
                <a:lnTo>
                  <a:pt x="1138560" y="4900273"/>
                </a:lnTo>
                <a:cubicBezTo>
                  <a:pt x="1138560" y="5214678"/>
                  <a:pt x="883685" y="5469553"/>
                  <a:pt x="569280" y="5469553"/>
                </a:cubicBezTo>
                <a:cubicBezTo>
                  <a:pt x="254875" y="5469553"/>
                  <a:pt x="0" y="5214678"/>
                  <a:pt x="0" y="4900273"/>
                </a:cubicBezTo>
                <a:lnTo>
                  <a:pt x="0" y="37840"/>
                </a:lnTo>
                <a:close/>
              </a:path>
            </a:pathLst>
          </a:custGeom>
          <a:solidFill>
            <a:srgbClr val="769E4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圆角矩形 5"/>
          <p:cNvSpPr/>
          <p:nvPr/>
        </p:nvSpPr>
        <p:spPr>
          <a:xfrm>
            <a:off x="3306563" y="0"/>
            <a:ext cx="1203485" cy="4466340"/>
          </a:xfrm>
          <a:custGeom>
            <a:avLst/>
            <a:gdLst/>
            <a:ahLst/>
            <a:cxnLst/>
            <a:rect l="l" t="t" r="r" b="b"/>
            <a:pathLst>
              <a:path w="1138560" h="4677465">
                <a:moveTo>
                  <a:pt x="0" y="0"/>
                </a:moveTo>
                <a:lnTo>
                  <a:pt x="1138560" y="0"/>
                </a:lnTo>
                <a:lnTo>
                  <a:pt x="1138560" y="4108185"/>
                </a:lnTo>
                <a:cubicBezTo>
                  <a:pt x="1138560" y="4422590"/>
                  <a:pt x="883685" y="4677465"/>
                  <a:pt x="569280" y="4677465"/>
                </a:cubicBezTo>
                <a:cubicBezTo>
                  <a:pt x="254875" y="4677465"/>
                  <a:pt x="0" y="4422590"/>
                  <a:pt x="0" y="4108185"/>
                </a:cubicBezTo>
                <a:close/>
              </a:path>
            </a:pathLst>
          </a:custGeom>
          <a:solidFill>
            <a:srgbClr val="B9C44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圆角矩形 6"/>
          <p:cNvSpPr/>
          <p:nvPr/>
        </p:nvSpPr>
        <p:spPr>
          <a:xfrm>
            <a:off x="4510048" y="0"/>
            <a:ext cx="1203485" cy="6093296"/>
          </a:xfrm>
          <a:custGeom>
            <a:avLst/>
            <a:gdLst/>
            <a:ahLst/>
            <a:cxnLst/>
            <a:rect l="l" t="t" r="r" b="b"/>
            <a:pathLst>
              <a:path w="1138560" h="6381328">
                <a:moveTo>
                  <a:pt x="4415" y="0"/>
                </a:moveTo>
                <a:lnTo>
                  <a:pt x="1134146" y="0"/>
                </a:lnTo>
                <a:cubicBezTo>
                  <a:pt x="1137995" y="14311"/>
                  <a:pt x="1138560" y="28985"/>
                  <a:pt x="1138560" y="43790"/>
                </a:cubicBezTo>
                <a:lnTo>
                  <a:pt x="1138560" y="5812048"/>
                </a:lnTo>
                <a:cubicBezTo>
                  <a:pt x="1138560" y="6126453"/>
                  <a:pt x="883685" y="6381328"/>
                  <a:pt x="569280" y="6381328"/>
                </a:cubicBezTo>
                <a:cubicBezTo>
                  <a:pt x="254875" y="6381328"/>
                  <a:pt x="0" y="6126453"/>
                  <a:pt x="0" y="5812048"/>
                </a:cubicBezTo>
                <a:lnTo>
                  <a:pt x="0" y="43790"/>
                </a:lnTo>
                <a:close/>
              </a:path>
            </a:pathLst>
          </a:custGeom>
          <a:solidFill>
            <a:srgbClr val="21C19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圆角矩形 7"/>
          <p:cNvSpPr/>
          <p:nvPr/>
        </p:nvSpPr>
        <p:spPr>
          <a:xfrm>
            <a:off x="5694784" y="0"/>
            <a:ext cx="1203485" cy="4456010"/>
          </a:xfrm>
          <a:custGeom>
            <a:avLst/>
            <a:gdLst/>
            <a:ahLst/>
            <a:cxnLst/>
            <a:rect l="l" t="t" r="r" b="b"/>
            <a:pathLst>
              <a:path w="1138560" h="4666647">
                <a:moveTo>
                  <a:pt x="0" y="0"/>
                </a:moveTo>
                <a:lnTo>
                  <a:pt x="1138560" y="0"/>
                </a:lnTo>
                <a:lnTo>
                  <a:pt x="1138560" y="4097367"/>
                </a:lnTo>
                <a:cubicBezTo>
                  <a:pt x="1138560" y="4411772"/>
                  <a:pt x="883685" y="4666647"/>
                  <a:pt x="569280" y="4666647"/>
                </a:cubicBezTo>
                <a:cubicBezTo>
                  <a:pt x="254875" y="4666647"/>
                  <a:pt x="0" y="4411772"/>
                  <a:pt x="0" y="4097367"/>
                </a:cubicBezTo>
                <a:close/>
              </a:path>
            </a:pathLst>
          </a:custGeom>
          <a:solidFill>
            <a:srgbClr val="1D9DA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圆角矩形 8"/>
          <p:cNvSpPr/>
          <p:nvPr/>
        </p:nvSpPr>
        <p:spPr>
          <a:xfrm>
            <a:off x="6896907" y="0"/>
            <a:ext cx="1203485" cy="5222676"/>
          </a:xfrm>
          <a:custGeom>
            <a:avLst/>
            <a:gdLst/>
            <a:ahLst/>
            <a:cxnLst/>
            <a:rect l="l" t="t" r="r" b="b"/>
            <a:pathLst>
              <a:path w="1138560" h="5469553">
                <a:moveTo>
                  <a:pt x="3815" y="0"/>
                </a:moveTo>
                <a:lnTo>
                  <a:pt x="1134746" y="0"/>
                </a:lnTo>
                <a:cubicBezTo>
                  <a:pt x="1138140" y="12394"/>
                  <a:pt x="1138560" y="25068"/>
                  <a:pt x="1138560" y="37840"/>
                </a:cubicBezTo>
                <a:lnTo>
                  <a:pt x="1138560" y="4900273"/>
                </a:lnTo>
                <a:cubicBezTo>
                  <a:pt x="1138560" y="5214678"/>
                  <a:pt x="883685" y="5469553"/>
                  <a:pt x="569280" y="5469553"/>
                </a:cubicBezTo>
                <a:cubicBezTo>
                  <a:pt x="254875" y="5469553"/>
                  <a:pt x="0" y="5214678"/>
                  <a:pt x="0" y="4900273"/>
                </a:cubicBezTo>
                <a:lnTo>
                  <a:pt x="0" y="37840"/>
                </a:lnTo>
                <a:close/>
              </a:path>
            </a:pathLst>
          </a:custGeom>
          <a:solidFill>
            <a:srgbClr val="34CCD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0" y="364119"/>
            <a:ext cx="9144000" cy="760625"/>
          </a:xfrm>
          <a:prstGeom prst="rect">
            <a:avLst/>
          </a:prstGeom>
          <a:gradFill flip="none" rotWithShape="1">
            <a:gsLst>
              <a:gs pos="0">
                <a:sysClr val="window" lastClr="FFFFFF"/>
              </a:gs>
              <a:gs pos="100000">
                <a:sysClr val="window" lastClr="FFFFFF">
                  <a:lumMod val="85000"/>
                  <a:shade val="100000"/>
                  <a:satMod val="115000"/>
                </a:sysClr>
              </a:gs>
            </a:gsLst>
            <a:path path="circle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403648" y="412310"/>
            <a:ext cx="6236119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zh-TW" altLang="en-US" sz="2800" b="1" kern="0" dirty="0" smtClean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 Black" pitchFamily="34" charset="0"/>
                <a:ea typeface="微软雅黑" pitchFamily="34" charset="-122"/>
              </a:rPr>
              <a:t>通訊軟體詐騙</a:t>
            </a:r>
            <a:r>
              <a:rPr lang="en-US" altLang="zh-TW" sz="2800" b="1" kern="0" smtClean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 Black" pitchFamily="34" charset="0"/>
                <a:ea typeface="微软雅黑" pitchFamily="34" charset="-122"/>
              </a:rPr>
              <a:t>-</a:t>
            </a:r>
            <a:r>
              <a:rPr lang="zh-TW" altLang="en-US" sz="2800" b="1" kern="0" smtClean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 Black" pitchFamily="34" charset="0"/>
                <a:ea typeface="微软雅黑" pitchFamily="34" charset="-122"/>
              </a:rPr>
              <a:t>預防</a:t>
            </a:r>
            <a:r>
              <a:rPr lang="zh-TW" altLang="en-US" sz="2800" b="1" kern="0" dirty="0" smtClean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Arial Black" pitchFamily="34" charset="0"/>
                <a:ea typeface="微软雅黑" pitchFamily="34" charset="-122"/>
              </a:rPr>
              <a:t>方法</a:t>
            </a: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Arial Black" pitchFamily="34" charset="0"/>
              <a:ea typeface="微软雅黑" pitchFamily="34" charset="-122"/>
            </a:endParaRPr>
          </a:p>
        </p:txBody>
      </p:sp>
      <p:sp>
        <p:nvSpPr>
          <p:cNvPr id="56" name="椭圆 55"/>
          <p:cNvSpPr/>
          <p:nvPr/>
        </p:nvSpPr>
        <p:spPr>
          <a:xfrm>
            <a:off x="1265831" y="3398406"/>
            <a:ext cx="403566" cy="403566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ysDot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286113" y="3298136"/>
            <a:ext cx="429542" cy="522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微软雅黑" pitchFamily="34" charset="-122"/>
                <a:cs typeface="Arial" pitchFamily="34" charset="0"/>
              </a:rPr>
              <a:t>1</a:t>
            </a:r>
            <a:endParaRPr kumimoji="0" lang="en-US" altLang="zh-CN" sz="2800" b="1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58" name="椭圆 57"/>
          <p:cNvSpPr/>
          <p:nvPr/>
        </p:nvSpPr>
        <p:spPr>
          <a:xfrm>
            <a:off x="2484054" y="4681398"/>
            <a:ext cx="403566" cy="403566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ysDot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504336" y="4581128"/>
            <a:ext cx="429542" cy="522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微软雅黑" pitchFamily="34" charset="-122"/>
                <a:cs typeface="Arial" pitchFamily="34" charset="0"/>
              </a:rPr>
              <a:t>2</a:t>
            </a:r>
            <a:endParaRPr kumimoji="0" lang="en-US" altLang="zh-CN" sz="2800" b="1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60" name="椭圆 59"/>
          <p:cNvSpPr/>
          <p:nvPr/>
        </p:nvSpPr>
        <p:spPr>
          <a:xfrm>
            <a:off x="3689396" y="3916277"/>
            <a:ext cx="403566" cy="403566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ysDot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709678" y="3816007"/>
            <a:ext cx="429542" cy="522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微软雅黑" pitchFamily="34" charset="-122"/>
                <a:cs typeface="Arial" pitchFamily="34" charset="0"/>
              </a:rPr>
              <a:t>3</a:t>
            </a:r>
            <a:endParaRPr kumimoji="0" lang="en-US" altLang="zh-CN" sz="2800" b="1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62" name="椭圆 61"/>
          <p:cNvSpPr/>
          <p:nvPr/>
        </p:nvSpPr>
        <p:spPr>
          <a:xfrm>
            <a:off x="4905313" y="5502062"/>
            <a:ext cx="403566" cy="403566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ysDot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925595" y="5401792"/>
            <a:ext cx="429542" cy="522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微软雅黑" pitchFamily="34" charset="-122"/>
                <a:cs typeface="Arial" pitchFamily="34" charset="0"/>
              </a:rPr>
              <a:t>4</a:t>
            </a:r>
            <a:endParaRPr kumimoji="0" lang="en-US" altLang="zh-CN" sz="2800" b="1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64" name="椭圆 63"/>
          <p:cNvSpPr/>
          <p:nvPr/>
        </p:nvSpPr>
        <p:spPr>
          <a:xfrm>
            <a:off x="6089601" y="3928528"/>
            <a:ext cx="403566" cy="403566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ysDot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109883" y="3828258"/>
            <a:ext cx="429542" cy="522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微软雅黑" pitchFamily="34" charset="-122"/>
                <a:cs typeface="Arial" pitchFamily="34" charset="0"/>
              </a:rPr>
              <a:t>5</a:t>
            </a:r>
            <a:endParaRPr kumimoji="0" lang="en-US" altLang="zh-CN" sz="2800" b="1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66" name="椭圆 65"/>
          <p:cNvSpPr/>
          <p:nvPr/>
        </p:nvSpPr>
        <p:spPr>
          <a:xfrm>
            <a:off x="7292172" y="4679361"/>
            <a:ext cx="403566" cy="403566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ysDot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312454" y="4579091"/>
            <a:ext cx="429542" cy="522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微软雅黑" pitchFamily="34" charset="-122"/>
                <a:cs typeface="Arial" pitchFamily="34" charset="0"/>
              </a:rPr>
              <a:t>6</a:t>
            </a:r>
            <a:endParaRPr kumimoji="0" lang="en-US" altLang="zh-CN" sz="2800" b="1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05707" y="1385481"/>
            <a:ext cx="10810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zh-TW" altLang="zh-TW" sz="1600" b="1" dirty="0" smtClean="0">
                <a:latin typeface="+mn-ea"/>
              </a:rPr>
              <a:t>勿</a:t>
            </a:r>
            <a:r>
              <a:rPr lang="zh-TW" altLang="en-US" sz="1600" b="1" dirty="0" smtClean="0">
                <a:latin typeface="+mn-ea"/>
              </a:rPr>
              <a:t>隨意</a:t>
            </a:r>
            <a:r>
              <a:rPr lang="zh-TW" altLang="zh-TW" sz="1600" b="1" dirty="0" smtClean="0">
                <a:latin typeface="+mn-ea"/>
              </a:rPr>
              <a:t>將四</a:t>
            </a:r>
            <a:r>
              <a:rPr lang="zh-TW" altLang="zh-TW" sz="1600" b="1" dirty="0">
                <a:latin typeface="+mn-ea"/>
              </a:rPr>
              <a:t>位數認證碼簡訊告訴</a:t>
            </a:r>
            <a:r>
              <a:rPr lang="zh-TW" altLang="zh-TW" sz="1600" b="1" dirty="0" smtClean="0">
                <a:latin typeface="+mn-ea"/>
              </a:rPr>
              <a:t>他人</a:t>
            </a:r>
            <a:r>
              <a:rPr lang="zh-TW" altLang="en-US" sz="1600" b="1" dirty="0" smtClean="0">
                <a:latin typeface="+mn-ea"/>
              </a:rPr>
              <a:t>。</a:t>
            </a:r>
            <a:endParaRPr kumimoji="0" lang="en-US" altLang="zh-CN" sz="1600" b="1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+mn-ea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196956" y="1340768"/>
            <a:ext cx="10810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TW" altLang="zh-TW" sz="1600" b="1" dirty="0"/>
              <a:t>若接收到親友借錢</a:t>
            </a:r>
            <a:r>
              <a:rPr lang="zh-TW" altLang="zh-TW" sz="1600" b="1" dirty="0" smtClean="0"/>
              <a:t>的訊息</a:t>
            </a:r>
            <a:r>
              <a:rPr lang="zh-TW" altLang="zh-TW" sz="1600" b="1" dirty="0"/>
              <a:t>時，應再以電話等其他方式，向親友本人確認是否有借貸需求及訊息是否為本人傳送。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383316" y="1340768"/>
            <a:ext cx="10810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zh-TW" altLang="zh-TW" sz="1600" b="1" dirty="0"/>
              <a:t>勿隨意點</a:t>
            </a:r>
            <a:r>
              <a:rPr lang="zh-TW" altLang="zh-TW" sz="1600" b="1" dirty="0" smtClean="0"/>
              <a:t>擊訊息</a:t>
            </a:r>
            <a:r>
              <a:rPr lang="zh-TW" altLang="zh-TW" sz="1600" b="1" dirty="0"/>
              <a:t>中的不明</a:t>
            </a:r>
            <a:r>
              <a:rPr lang="zh-TW" altLang="zh-TW" sz="1600" b="1" dirty="0" smtClean="0"/>
              <a:t>連結</a:t>
            </a:r>
            <a:r>
              <a:rPr lang="zh-TW" altLang="en-US" sz="1600" b="1" dirty="0" smtClean="0"/>
              <a:t>。</a:t>
            </a:r>
            <a:endParaRPr kumimoji="0" lang="en-US" altLang="zh-CN" sz="1600" b="1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575392" y="1340768"/>
            <a:ext cx="10810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TW" altLang="en-US" sz="1600" b="1" dirty="0" smtClean="0"/>
              <a:t>時常</a:t>
            </a:r>
            <a:r>
              <a:rPr lang="zh-TW" altLang="zh-TW" sz="1600" b="1" dirty="0" smtClean="0"/>
              <a:t>升級</a:t>
            </a:r>
            <a:r>
              <a:rPr lang="zh-TW" altLang="zh-TW" sz="1600" b="1" dirty="0"/>
              <a:t>成最</a:t>
            </a:r>
            <a:r>
              <a:rPr lang="zh-TW" altLang="zh-TW" sz="1600" b="1" dirty="0" smtClean="0"/>
              <a:t>新版</a:t>
            </a:r>
            <a:r>
              <a:rPr lang="zh-TW" altLang="en-US" sz="1600" b="1" dirty="0" smtClean="0"/>
              <a:t>通訊軟體</a:t>
            </a:r>
            <a:r>
              <a:rPr lang="zh-TW" altLang="zh-TW" sz="1600" b="1" dirty="0" smtClean="0"/>
              <a:t>，</a:t>
            </a:r>
            <a:r>
              <a:rPr lang="zh-TW" altLang="zh-TW" sz="1600" b="1" dirty="0"/>
              <a:t>以確保足夠的安全等級。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83521" y="1343670"/>
            <a:ext cx="10810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zh-TW" altLang="zh-TW" sz="1600" b="1" dirty="0" smtClean="0"/>
              <a:t>關閉自動</a:t>
            </a:r>
            <a:r>
              <a:rPr lang="zh-TW" altLang="zh-TW" sz="1600" b="1" dirty="0"/>
              <a:t>加入好友的</a:t>
            </a:r>
            <a:r>
              <a:rPr lang="zh-TW" altLang="zh-TW" sz="1600" b="1" dirty="0" smtClean="0"/>
              <a:t>功能</a:t>
            </a:r>
            <a:r>
              <a:rPr lang="zh-TW" altLang="en-US" sz="1600" b="1" dirty="0" smtClean="0"/>
              <a:t>。</a:t>
            </a:r>
            <a:endParaRPr kumimoji="0" lang="en-US" altLang="zh-CN" sz="1600" b="1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978361" y="1340768"/>
            <a:ext cx="108104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TW" altLang="zh-TW" sz="1600" b="1" dirty="0"/>
              <a:t>若無使用</a:t>
            </a:r>
            <a:r>
              <a:rPr lang="zh-TW" altLang="zh-TW" sz="1600" b="1"/>
              <a:t>電腦</a:t>
            </a:r>
            <a:r>
              <a:rPr lang="zh-TW" altLang="zh-TW" sz="1600" b="1" smtClean="0"/>
              <a:t>版</a:t>
            </a:r>
            <a:r>
              <a:rPr lang="zh-TW" altLang="en-US" sz="1600" b="1" smtClean="0"/>
              <a:t>通訊軟體</a:t>
            </a:r>
            <a:r>
              <a:rPr lang="zh-TW" altLang="zh-TW" sz="1600" b="1" smtClean="0"/>
              <a:t>需求</a:t>
            </a:r>
            <a:r>
              <a:rPr lang="zh-TW" altLang="zh-TW" sz="1600" b="1" dirty="0"/>
              <a:t>，應關閉「允許自其他裝置登入」功能。</a:t>
            </a:r>
          </a:p>
        </p:txBody>
      </p:sp>
    </p:spTree>
    <p:extLst>
      <p:ext uri="{BB962C8B-B14F-4D97-AF65-F5344CB8AC3E}">
        <p14:creationId xmlns:p14="http://schemas.microsoft.com/office/powerpoint/2010/main" val="236247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243</Words>
  <Application>Microsoft Office PowerPoint</Application>
  <PresentationFormat>如螢幕大小 (4:3)</PresentationFormat>
  <Paragraphs>33</Paragraphs>
  <Slides>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微软雅黑</vt:lpstr>
      <vt:lpstr>宋体</vt:lpstr>
      <vt:lpstr>新細明體</vt:lpstr>
      <vt:lpstr>Arial</vt:lpstr>
      <vt:lpstr>Arial Black</vt:lpstr>
      <vt:lpstr>Calibri</vt:lpstr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林芳如</dc:creator>
  <cp:lastModifiedBy>楊創雄</cp:lastModifiedBy>
  <cp:revision>27</cp:revision>
  <dcterms:created xsi:type="dcterms:W3CDTF">2016-12-21T00:46:41Z</dcterms:created>
  <dcterms:modified xsi:type="dcterms:W3CDTF">2017-06-29T01:01:02Z</dcterms:modified>
</cp:coreProperties>
</file>